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4" roundtripDataSignature="AMtx7miSw3sgrUXwC5q3KyMEmtIbcOng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regular.fntdata"/><Relationship Id="rId11" Type="http://schemas.openxmlformats.org/officeDocument/2006/relationships/slide" Target="slides/slide6.xml"/><Relationship Id="rId22" Type="http://schemas.openxmlformats.org/officeDocument/2006/relationships/font" Target="fonts/RobotoMedium-italic.fntdata"/><Relationship Id="rId10" Type="http://schemas.openxmlformats.org/officeDocument/2006/relationships/slide" Target="slides/slide5.xml"/><Relationship Id="rId21" Type="http://schemas.openxmlformats.org/officeDocument/2006/relationships/font" Target="fonts/RobotoMedium-bold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Roboto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Google Shape;4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Azul" type="title">
  <p:cSld name="TITLE">
    <p:bg>
      <p:bgPr>
        <a:solidFill>
          <a:srgbClr val="1D1D30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13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3"/>
          <p:cNvSpPr txBox="1"/>
          <p:nvPr>
            <p:ph type="ctrTitle"/>
          </p:nvPr>
        </p:nvSpPr>
        <p:spPr>
          <a:xfrm>
            <a:off x="311708" y="65722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b="1" i="0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2" name="Google Shape;1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0050" y="263475"/>
            <a:ext cx="1340680" cy="2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">
  <p:cSld name="Título y texto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4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4"/>
          <p:cNvSpPr txBox="1"/>
          <p:nvPr>
            <p:ph idx="1" type="body"/>
          </p:nvPr>
        </p:nvSpPr>
        <p:spPr>
          <a:xfrm>
            <a:off x="628650" y="1605734"/>
            <a:ext cx="7886700" cy="3035047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" type="blank">
  <p:cSld name="BLANK">
    <p:bg>
      <p:bgPr>
        <a:solidFill>
          <a:srgbClr val="1D1D3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15" title="KeepcodingColores_RGB 1.png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3050" y="1453825"/>
            <a:ext cx="7480151" cy="2219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5"/>
          <p:cNvSpPr/>
          <p:nvPr/>
        </p:nvSpPr>
        <p:spPr>
          <a:xfrm>
            <a:off x="25" y="4866050"/>
            <a:ext cx="9144000" cy="2775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0498" y="4893923"/>
            <a:ext cx="221751" cy="22177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5"/>
          <p:cNvSpPr txBox="1"/>
          <p:nvPr/>
        </p:nvSpPr>
        <p:spPr>
          <a:xfrm>
            <a:off x="1802250" y="4866063"/>
            <a:ext cx="1308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www.keepcoding.io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15"/>
          <p:cNvSpPr txBox="1"/>
          <p:nvPr/>
        </p:nvSpPr>
        <p:spPr>
          <a:xfrm>
            <a:off x="3823325" y="4866050"/>
            <a:ext cx="1497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cursos@keepcoding.io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01575" y="4893925"/>
            <a:ext cx="221750" cy="22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15"/>
          <p:cNvSpPr txBox="1"/>
          <p:nvPr/>
        </p:nvSpPr>
        <p:spPr>
          <a:xfrm>
            <a:off x="5967675" y="4866025"/>
            <a:ext cx="1497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rgbClr val="FFFFFF"/>
                </a:solidFill>
                <a:highlight>
                  <a:srgbClr val="161625"/>
                </a:highlight>
                <a:latin typeface="Arial"/>
                <a:ea typeface="Arial"/>
                <a:cs typeface="Arial"/>
                <a:sym typeface="Arial"/>
              </a:rPr>
              <a:t>(+34) 916 33 1779</a:t>
            </a:r>
            <a:endParaRPr b="0" i="0" sz="1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83875" y="4893938"/>
            <a:ext cx="221750" cy="22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ntilla Vacía">
  <p:cSld name="Plantilla Vacía">
    <p:bg>
      <p:bgPr>
        <a:solidFill>
          <a:srgbClr val="1D1D3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6"/>
          <p:cNvSpPr txBox="1"/>
          <p:nvPr>
            <p:ph idx="12" type="sldNum"/>
          </p:nvPr>
        </p:nvSpPr>
        <p:spPr>
          <a:xfrm>
            <a:off x="8404958" y="45573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7" name="Google Shape;27;p16"/>
          <p:cNvSpPr txBox="1"/>
          <p:nvPr>
            <p:ph type="ctrTitle"/>
          </p:nvPr>
        </p:nvSpPr>
        <p:spPr>
          <a:xfrm>
            <a:off x="311708" y="5692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16"/>
          <p:cNvSpPr/>
          <p:nvPr/>
        </p:nvSpPr>
        <p:spPr>
          <a:xfrm>
            <a:off x="1345800" y="2160100"/>
            <a:ext cx="6217500" cy="1074000"/>
          </a:xfrm>
          <a:prstGeom prst="rect">
            <a:avLst/>
          </a:prstGeom>
          <a:solidFill>
            <a:srgbClr val="FF74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6"/>
          <p:cNvSpPr txBox="1"/>
          <p:nvPr>
            <p:ph idx="1" type="subTitle"/>
          </p:nvPr>
        </p:nvSpPr>
        <p:spPr>
          <a:xfrm>
            <a:off x="1943550" y="2300800"/>
            <a:ext cx="502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16"/>
          <p:cNvSpPr txBox="1"/>
          <p:nvPr/>
        </p:nvSpPr>
        <p:spPr>
          <a:xfrm>
            <a:off x="3094950" y="3234100"/>
            <a:ext cx="2954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Roboto"/>
              <a:buNone/>
            </a:pPr>
            <a:r>
              <a:rPr b="1" i="0" lang="es" sz="3400" u="none" cap="none" strike="noStrike">
                <a:solidFill>
                  <a:srgbClr val="F6FE8C"/>
                </a:solidFill>
                <a:latin typeface="Arial"/>
                <a:ea typeface="Arial"/>
                <a:cs typeface="Arial"/>
                <a:sym typeface="Arial"/>
              </a:rPr>
              <a:t>Subtítulo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ía">
  <p:cSld name="Vacía">
    <p:bg>
      <p:bgPr>
        <a:solidFill>
          <a:srgbClr val="1D1D30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">
  <p:cSld name="1_Título y texto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/>
          <p:nvPr>
            <p:ph type="title"/>
          </p:nvPr>
        </p:nvSpPr>
        <p:spPr>
          <a:xfrm>
            <a:off x="616500" y="368825"/>
            <a:ext cx="648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19"/>
          <p:cNvSpPr txBox="1"/>
          <p:nvPr>
            <p:ph idx="1" type="body"/>
          </p:nvPr>
        </p:nvSpPr>
        <p:spPr>
          <a:xfrm>
            <a:off x="503750" y="1514750"/>
            <a:ext cx="7873200" cy="30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D1D3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2"/>
          <p:cNvPicPr preferRelativeResize="0"/>
          <p:nvPr/>
        </p:nvPicPr>
        <p:blipFill rotWithShape="1">
          <a:blip r:embed="rId1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60050" y="263475"/>
            <a:ext cx="1340680" cy="2694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/>
          <p:nvPr/>
        </p:nvSpPr>
        <p:spPr>
          <a:xfrm>
            <a:off x="1345800" y="2160100"/>
            <a:ext cx="6217500" cy="1074000"/>
          </a:xfrm>
          <a:prstGeom prst="rect">
            <a:avLst/>
          </a:prstGeom>
          <a:solidFill>
            <a:srgbClr val="FF74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>
            <p:ph idx="1" type="subTitle"/>
          </p:nvPr>
        </p:nvSpPr>
        <p:spPr>
          <a:xfrm>
            <a:off x="1943550" y="2300800"/>
            <a:ext cx="502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4400"/>
              <a:t>AI ENGINEERING</a:t>
            </a:r>
            <a:endParaRPr sz="4400"/>
          </a:p>
        </p:txBody>
      </p:sp>
      <p:sp>
        <p:nvSpPr>
          <p:cNvPr id="43" name="Google Shape;43;p1"/>
          <p:cNvSpPr txBox="1"/>
          <p:nvPr>
            <p:ph idx="1" type="subTitle"/>
          </p:nvPr>
        </p:nvSpPr>
        <p:spPr>
          <a:xfrm>
            <a:off x="1345799" y="3234100"/>
            <a:ext cx="6217499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3400">
                <a:solidFill>
                  <a:srgbClr val="F6FE8C"/>
                </a:solidFill>
              </a:rPr>
              <a:t>Fundamentals</a:t>
            </a:r>
            <a:endParaRPr sz="3400">
              <a:solidFill>
                <a:srgbClr val="F6FE8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b="0" i="0" lang="es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Historia breve de la IA</a:t>
            </a:r>
            <a:endParaRPr/>
          </a:p>
        </p:txBody>
      </p:sp>
      <p:sp>
        <p:nvSpPr>
          <p:cNvPr id="49" name="Google Shape;49;p2"/>
          <p:cNvSpPr txBox="1"/>
          <p:nvPr>
            <p:ph idx="1" type="body"/>
          </p:nvPr>
        </p:nvSpPr>
        <p:spPr>
          <a:xfrm>
            <a:off x="3960124" y="1131150"/>
            <a:ext cx="4555225" cy="3509631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0003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s"/>
              <a:t>(1950) Inteligencia Artificial</a:t>
            </a:r>
            <a:br>
              <a:rPr lang="es"/>
            </a:br>
            <a:r>
              <a:rPr lang="es"/>
              <a:t>Una sección de la ciencia de la computación que busca crear máquinas inteligentes que intenta replicar o mejorar la inteligencia humana.</a:t>
            </a:r>
            <a:br>
              <a:rPr lang="es"/>
            </a:br>
            <a:endParaRPr/>
          </a:p>
          <a:p>
            <a:pPr indent="-30003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s"/>
              <a:t>(1997) Aprendizaje Automático</a:t>
            </a:r>
            <a:br>
              <a:rPr lang="es"/>
            </a:br>
            <a:r>
              <a:rPr lang="es"/>
              <a:t>Sección de la IA que permite a las máquinas aprender de sus datos para poder tomar decisiones.</a:t>
            </a:r>
            <a:br>
              <a:rPr lang="es"/>
            </a:br>
            <a:endParaRPr/>
          </a:p>
          <a:p>
            <a:pPr indent="-30003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s"/>
              <a:t>(2017) Aprendizaje Profundo</a:t>
            </a:r>
            <a:br>
              <a:rPr lang="es"/>
            </a:br>
            <a:r>
              <a:rPr lang="es"/>
              <a:t>Una técnica de Aprendizaje Automático donde las capas de las redes neuronales se utilizan para procesar grandes cantidades de datos y tomar decisiones.</a:t>
            </a:r>
            <a:br>
              <a:rPr lang="es"/>
            </a:br>
            <a:endParaRPr/>
          </a:p>
          <a:p>
            <a:pPr indent="-30003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s"/>
              <a:t>(2020) IA Generativa</a:t>
            </a:r>
            <a:br>
              <a:rPr lang="es"/>
            </a:br>
            <a:r>
              <a:rPr lang="es"/>
              <a:t>Crear nuevos textos, imágenes, audios y videos a partir de los datos de entrenamiento.</a:t>
            </a: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395650" y="1131150"/>
            <a:ext cx="3449400" cy="3520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840725" y="1585376"/>
            <a:ext cx="3004200" cy="30663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1346025" y="2101120"/>
            <a:ext cx="2498700" cy="25506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2165950" y="4007969"/>
            <a:ext cx="1678800" cy="643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"/>
          <p:cNvSpPr txBox="1"/>
          <p:nvPr/>
        </p:nvSpPr>
        <p:spPr>
          <a:xfrm>
            <a:off x="395650" y="1131150"/>
            <a:ext cx="31194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Artificial Intelligence</a:t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2"/>
          <p:cNvSpPr txBox="1"/>
          <p:nvPr/>
        </p:nvSpPr>
        <p:spPr>
          <a:xfrm>
            <a:off x="840725" y="1585376"/>
            <a:ext cx="31194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Machine Learning</a:t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2"/>
          <p:cNvSpPr txBox="1"/>
          <p:nvPr/>
        </p:nvSpPr>
        <p:spPr>
          <a:xfrm>
            <a:off x="1346025" y="2101120"/>
            <a:ext cx="2463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Deep Learning</a:t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2"/>
          <p:cNvSpPr txBox="1"/>
          <p:nvPr/>
        </p:nvSpPr>
        <p:spPr>
          <a:xfrm>
            <a:off x="2165950" y="4076670"/>
            <a:ext cx="16788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Generative AI</a:t>
            </a:r>
            <a:endParaRPr b="0" i="0" sz="1800" u="none" cap="none" strike="noStrike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b="0" lang="es">
                <a:latin typeface="Roboto Medium"/>
                <a:ea typeface="Roboto Medium"/>
                <a:cs typeface="Roboto Medium"/>
                <a:sym typeface="Roboto Medium"/>
              </a:rPr>
              <a:t>Machine Learning</a:t>
            </a:r>
            <a:endParaRPr/>
          </a:p>
        </p:txBody>
      </p:sp>
      <p:sp>
        <p:nvSpPr>
          <p:cNvPr id="63" name="Google Shape;63;p3"/>
          <p:cNvSpPr txBox="1"/>
          <p:nvPr>
            <p:ph idx="1" type="body"/>
          </p:nvPr>
        </p:nvSpPr>
        <p:spPr>
          <a:xfrm>
            <a:off x="628650" y="1195001"/>
            <a:ext cx="4492849" cy="313155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Algoritmo que en lugar de seguir instrucciones, aprende de los datos.</a:t>
            </a:r>
            <a:br>
              <a:rPr lang="es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Hace predicciones o toma decisiones a partir de su aprendizaje.</a:t>
            </a:r>
            <a:br>
              <a:rPr lang="es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Un algoritmo de ML es tan bueno como buenas son sus datos.</a:t>
            </a:r>
            <a:endParaRPr/>
          </a:p>
        </p:txBody>
      </p:sp>
      <p:pic>
        <p:nvPicPr>
          <p:cNvPr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59550" y="1195000"/>
            <a:ext cx="3136024" cy="313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Para qué sirve?</a:t>
            </a:r>
            <a:endParaRPr/>
          </a:p>
        </p:txBody>
      </p:sp>
      <p:sp>
        <p:nvSpPr>
          <p:cNvPr id="70" name="Google Shape;70;p4"/>
          <p:cNvSpPr txBox="1"/>
          <p:nvPr>
            <p:ph idx="1" type="body"/>
          </p:nvPr>
        </p:nvSpPr>
        <p:spPr>
          <a:xfrm>
            <a:off x="628650" y="1222451"/>
            <a:ext cx="4677446" cy="31703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Sistemas de recomendación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Detección de fraude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Predicción de mantenimiento preventivo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Segmentación de clientes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Diagnóstico médico basado en síntomas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Predicción de demanda energética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Clasificación de documentación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...</a:t>
            </a:r>
            <a:endParaRPr/>
          </a:p>
        </p:txBody>
      </p:sp>
      <p:pic>
        <p:nvPicPr>
          <p:cNvPr id="71" name="Google Shape;7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93900" y="1222450"/>
            <a:ext cx="3077950" cy="31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Deep Learning</a:t>
            </a:r>
            <a:endParaRPr/>
          </a:p>
        </p:txBody>
      </p:sp>
      <p:sp>
        <p:nvSpPr>
          <p:cNvPr id="77" name="Google Shape;77;p5"/>
          <p:cNvSpPr txBox="1"/>
          <p:nvPr>
            <p:ph idx="1" type="body"/>
          </p:nvPr>
        </p:nvSpPr>
        <p:spPr>
          <a:xfrm>
            <a:off x="628650" y="1247826"/>
            <a:ext cx="4608758" cy="3221024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Autoaprendizaje de características</a:t>
            </a:r>
            <a:br>
              <a:rPr lang="es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Mayor complejidad y precisión</a:t>
            </a:r>
            <a:br>
              <a:rPr lang="es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Necesita muchas más datos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78" name="Google Shape;7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8451" y="1247825"/>
            <a:ext cx="2883451" cy="322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Para qué sirve?</a:t>
            </a:r>
            <a:endParaRPr/>
          </a:p>
        </p:txBody>
      </p:sp>
      <p:sp>
        <p:nvSpPr>
          <p:cNvPr id="84" name="Google Shape;84;p6"/>
          <p:cNvSpPr txBox="1"/>
          <p:nvPr>
            <p:ph idx="1" type="body"/>
          </p:nvPr>
        </p:nvSpPr>
        <p:spPr>
          <a:xfrm>
            <a:off x="628650" y="1384026"/>
            <a:ext cx="4123654" cy="2549473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Generación de texto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Reconocimiento de patrones en imágenes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Traducción automática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Juegos de estrategia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Conducción automática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...</a:t>
            </a:r>
            <a:endParaRPr/>
          </a:p>
        </p:txBody>
      </p:sp>
      <p:pic>
        <p:nvPicPr>
          <p:cNvPr id="85" name="Google Shape;8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93175" y="1384025"/>
            <a:ext cx="3820701" cy="2549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IA Generativa</a:t>
            </a:r>
            <a:endParaRPr/>
          </a:p>
        </p:txBody>
      </p:sp>
      <p:sp>
        <p:nvSpPr>
          <p:cNvPr id="91" name="Google Shape;91;p7"/>
          <p:cNvSpPr txBox="1"/>
          <p:nvPr>
            <p:ph idx="1" type="body"/>
          </p:nvPr>
        </p:nvSpPr>
        <p:spPr>
          <a:xfrm>
            <a:off x="628650" y="1268425"/>
            <a:ext cx="4504500" cy="30351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Modelos capaces de crear contenido nuevo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Imágenes, texto, vídeo, música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Arte, diseño, simulación, programación,...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Entrenamiento complejo, variabilidad en los resultados obtenidos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Posibles usos éticamente cuestionables</a:t>
            </a:r>
            <a:endParaRPr/>
          </a:p>
        </p:txBody>
      </p:sp>
      <p:pic>
        <p:nvPicPr>
          <p:cNvPr id="92" name="Google Shape;9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25525" y="1232150"/>
            <a:ext cx="3176899" cy="3176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9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RNNs</a:t>
            </a:r>
            <a:endParaRPr/>
          </a:p>
        </p:txBody>
      </p:sp>
      <p:sp>
        <p:nvSpPr>
          <p:cNvPr id="98" name="Google Shape;98;p9"/>
          <p:cNvSpPr txBox="1"/>
          <p:nvPr>
            <p:ph idx="1" type="body"/>
          </p:nvPr>
        </p:nvSpPr>
        <p:spPr>
          <a:xfrm>
            <a:off x="628650" y="1605734"/>
            <a:ext cx="7886700" cy="3035047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Redes Neuronales Recurrentes (RNN)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Tipo especial de red neuronal diseñada para reconocer patrones en secuencias de datos.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Poseen "memoria" para recordar entradas anteriores.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Problema del desvanecimiento del gradiente: dificulta el aprendizaje de dependencias a largo plazo.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Computacionalmente intensivas con secuencias largas.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"/>
          <p:cNvSpPr txBox="1"/>
          <p:nvPr>
            <p:ph type="title"/>
          </p:nvPr>
        </p:nvSpPr>
        <p:spPr>
          <a:xfrm>
            <a:off x="628650" y="274638"/>
            <a:ext cx="6836253" cy="99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s"/>
              <a:t>RNNs</a:t>
            </a:r>
            <a:endParaRPr/>
          </a:p>
        </p:txBody>
      </p:sp>
      <p:pic>
        <p:nvPicPr>
          <p:cNvPr id="104" name="Google Shape;10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252" y="1403797"/>
            <a:ext cx="8573496" cy="2945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